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312" r:id="rId12"/>
    <p:sldId id="268" r:id="rId13"/>
    <p:sldId id="271" r:id="rId14"/>
    <p:sldId id="264" r:id="rId15"/>
    <p:sldId id="289" r:id="rId16"/>
    <p:sldId id="265" r:id="rId17"/>
    <p:sldId id="297" r:id="rId18"/>
    <p:sldId id="274" r:id="rId19"/>
    <p:sldId id="269" r:id="rId20"/>
    <p:sldId id="290" r:id="rId21"/>
    <p:sldId id="270" r:id="rId22"/>
    <p:sldId id="257" r:id="rId23"/>
    <p:sldId id="261" r:id="rId24"/>
    <p:sldId id="256" r:id="rId25"/>
    <p:sldId id="272" r:id="rId26"/>
    <p:sldId id="273" r:id="rId27"/>
    <p:sldId id="288" r:id="rId28"/>
    <p:sldId id="275" r:id="rId29"/>
    <p:sldId id="298" r:id="rId30"/>
    <p:sldId id="292" r:id="rId31"/>
    <p:sldId id="293" r:id="rId32"/>
    <p:sldId id="301" r:id="rId33"/>
    <p:sldId id="302" r:id="rId34"/>
    <p:sldId id="303" r:id="rId35"/>
    <p:sldId id="304" r:id="rId36"/>
    <p:sldId id="305" r:id="rId37"/>
    <p:sldId id="307" r:id="rId38"/>
    <p:sldId id="310" r:id="rId39"/>
    <p:sldId id="308" r:id="rId40"/>
    <p:sldId id="309" r:id="rId41"/>
    <p:sldId id="311" r:id="rId42"/>
    <p:sldId id="314" r:id="rId43"/>
    <p:sldId id="313" r:id="rId44"/>
    <p:sldId id="315" r:id="rId45"/>
    <p:sldId id="316" r:id="rId46"/>
    <p:sldId id="317" r:id="rId47"/>
    <p:sldId id="319" r:id="rId48"/>
    <p:sldId id="318" r:id="rId49"/>
    <p:sldId id="320" r:id="rId50"/>
    <p:sldId id="325" r:id="rId51"/>
    <p:sldId id="326" r:id="rId52"/>
    <p:sldId id="321" r:id="rId53"/>
    <p:sldId id="322" r:id="rId54"/>
    <p:sldId id="323" r:id="rId55"/>
    <p:sldId id="324" r:id="rId56"/>
    <p:sldId id="29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3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9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메모리의 파일을 </a:t>
            </a:r>
            <a:r>
              <a:rPr lang="ko-KR" altLang="en-US" dirty="0" err="1"/>
              <a:t>억세스</a:t>
            </a:r>
            <a:r>
              <a:rPr lang="ko-KR" altLang="en-US" dirty="0"/>
              <a:t> 하기위해서 </a:t>
            </a:r>
            <a:r>
              <a:rPr lang="en-US" altLang="ko-KR" dirty="0"/>
              <a:t>FATFS </a:t>
            </a:r>
            <a:r>
              <a:rPr lang="ko-KR" altLang="en-US" dirty="0"/>
              <a:t>라이브러리를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4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13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 프레임 </a:t>
            </a:r>
            <a:r>
              <a:rPr lang="ko-KR" altLang="en-US" dirty="0" err="1"/>
              <a:t>전송시</a:t>
            </a:r>
            <a:r>
              <a:rPr lang="ko-KR" altLang="en-US" dirty="0"/>
              <a:t>  버스에  수신 확인의 </a:t>
            </a:r>
            <a:r>
              <a:rPr lang="en-US" altLang="ko-KR" dirty="0"/>
              <a:t>ACK </a:t>
            </a:r>
            <a:r>
              <a:rPr lang="ko-KR" altLang="en-US" dirty="0"/>
              <a:t>신호를 줄 장치가 없을 경우 통신 에러가 발생되므로 모듈 </a:t>
            </a:r>
            <a:r>
              <a:rPr lang="en-US" altLang="ko-KR" dirty="0"/>
              <a:t>1</a:t>
            </a:r>
            <a:r>
              <a:rPr lang="ko-KR" altLang="en-US" dirty="0"/>
              <a:t>개 단독으로는 평가가 어렵다</a:t>
            </a:r>
            <a:r>
              <a:rPr lang="en-US" altLang="ko-KR" dirty="0"/>
              <a:t>.(</a:t>
            </a:r>
            <a:r>
              <a:rPr lang="ko-KR" altLang="en-US" dirty="0"/>
              <a:t>수신 및 </a:t>
            </a:r>
            <a:r>
              <a:rPr lang="en-US" altLang="ko-KR" dirty="0"/>
              <a:t>ACK</a:t>
            </a:r>
            <a:r>
              <a:rPr lang="ko-KR" altLang="en-US" dirty="0"/>
              <a:t>를 줄 상대 장치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63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10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0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46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78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42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91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3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6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FreeRTO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nextion.tech/basic-series-introduc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aliexpress.com/wholesale?catId=0&amp;initiative_id=SB_20201201235631&amp;SearchText=NEXTION+2." TargetMode="External"/><Relationship Id="rId4" Type="http://schemas.openxmlformats.org/officeDocument/2006/relationships/image" Target="../media/image10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30D29-6157-4B82-9F3D-3CFA777F3113}"/>
              </a:ext>
            </a:extLst>
          </p:cNvPr>
          <p:cNvSpPr txBox="1"/>
          <p:nvPr/>
        </p:nvSpPr>
        <p:spPr>
          <a:xfrm>
            <a:off x="3888778" y="198095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LED  TEST</a:t>
            </a:r>
            <a:r>
              <a:rPr lang="ko-KR" altLang="en-US" sz="2400" dirty="0"/>
              <a:t> 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3A716-C697-4499-9871-C2C66CD8BD9C}"/>
              </a:ext>
            </a:extLst>
          </p:cNvPr>
          <p:cNvSpPr txBox="1"/>
          <p:nvPr/>
        </p:nvSpPr>
        <p:spPr>
          <a:xfrm>
            <a:off x="335391" y="838349"/>
            <a:ext cx="6635931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3C88-E4CE-4DC9-A415-BE440763B396}"/>
              </a:ext>
            </a:extLst>
          </p:cNvPr>
          <p:cNvSpPr txBox="1"/>
          <p:nvPr/>
        </p:nvSpPr>
        <p:spPr>
          <a:xfrm>
            <a:off x="125580" y="5869118"/>
            <a:ext cx="736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\ESP32\SW\ARDUINO\LED_TEST”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355E399-987B-4972-A220-BA27812C5B4B}"/>
              </a:ext>
            </a:extLst>
          </p:cNvPr>
          <p:cNvSpPr/>
          <p:nvPr/>
        </p:nvSpPr>
        <p:spPr>
          <a:xfrm flipH="1">
            <a:off x="2157690" y="2761493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모든 </a:t>
            </a:r>
            <a:r>
              <a:rPr lang="en-US" altLang="ko-KR" sz="1400" dirty="0"/>
              <a:t>LED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점멸된다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FC8E1545-EAD6-4C12-9C5C-DE701A4D39C5}"/>
              </a:ext>
            </a:extLst>
          </p:cNvPr>
          <p:cNvSpPr/>
          <p:nvPr/>
        </p:nvSpPr>
        <p:spPr>
          <a:xfrm flipH="1">
            <a:off x="2868890" y="1702560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 핀을 출력으로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32EC0-38A9-4082-B829-00972802C3F7}"/>
              </a:ext>
            </a:extLst>
          </p:cNvPr>
          <p:cNvSpPr txBox="1"/>
          <p:nvPr/>
        </p:nvSpPr>
        <p:spPr>
          <a:xfrm>
            <a:off x="161257" y="5408371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200ms</a:t>
            </a:r>
            <a:r>
              <a:rPr lang="ko-KR" altLang="en-US" dirty="0">
                <a:solidFill>
                  <a:srgbClr val="0070C0"/>
                </a:solidFill>
              </a:rPr>
              <a:t> 주기로 모든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ON/OFF </a:t>
            </a:r>
            <a:r>
              <a:rPr lang="ko-KR" altLang="en-US" dirty="0">
                <a:solidFill>
                  <a:srgbClr val="0070C0"/>
                </a:solidFill>
              </a:rPr>
              <a:t>반복된다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9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48DFE9-AF93-44A8-9E09-DC660E5F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095" y="791366"/>
            <a:ext cx="4257675" cy="4886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105357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\ESP32\SW\ARDUINO\WS2812_RGB_LED”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25285" y="626623"/>
            <a:ext cx="11404247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 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0x00FF00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WHITE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BLACK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COLOR_TABLE_SIZE 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COLOR_TABLE_SIZE;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 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121188" y="94914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NEOPIXEL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2943387" y="254296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표시할 </a:t>
            </a:r>
            <a:r>
              <a:rPr lang="en-US" altLang="ko-KR" sz="1400" dirty="0"/>
              <a:t>LED </a:t>
            </a:r>
            <a:r>
              <a:rPr lang="ko-KR" altLang="en-US" sz="1400" dirty="0"/>
              <a:t>색상을 배열로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1541" y="6115822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LED1</a:t>
            </a:r>
            <a:r>
              <a:rPr lang="ko-KR" altLang="en-US" dirty="0">
                <a:solidFill>
                  <a:srgbClr val="0070C0"/>
                </a:solidFill>
              </a:rPr>
              <a:t>은 배열의 선언된 색상 순서데로</a:t>
            </a:r>
            <a:r>
              <a:rPr lang="en-US" altLang="ko-KR" dirty="0">
                <a:solidFill>
                  <a:srgbClr val="0070C0"/>
                </a:solidFill>
              </a:rPr>
              <a:t>, LED2</a:t>
            </a:r>
            <a:r>
              <a:rPr lang="ko-KR" altLang="en-US" dirty="0">
                <a:solidFill>
                  <a:srgbClr val="0070C0"/>
                </a:solidFill>
              </a:rPr>
              <a:t>는 배열의 선언된 색상의 역순으로 표시되게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528520" y="1387695"/>
            <a:ext cx="7555279" cy="78594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전처리기로 색상을 이름으로 정의한다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생상 코드를 참조하여 이름으로 </a:t>
            </a:r>
            <a:r>
              <a:rPr lang="ko-KR" altLang="en-US" sz="1400" dirty="0" err="1"/>
              <a:t>색상값을</a:t>
            </a:r>
            <a:r>
              <a:rPr lang="ko-KR" altLang="en-US" sz="1400" dirty="0"/>
              <a:t> 설정하므로 가독성과 수정을 용의하게 한다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B01DC13-4C52-47E7-8745-B5B6ACB2F79B}"/>
              </a:ext>
            </a:extLst>
          </p:cNvPr>
          <p:cNvSpPr/>
          <p:nvPr/>
        </p:nvSpPr>
        <p:spPr>
          <a:xfrm>
            <a:off x="8280048" y="2949512"/>
            <a:ext cx="3581752" cy="1478555"/>
          </a:xfrm>
          <a:prstGeom prst="wedgeRoundRectCallout">
            <a:avLst>
              <a:gd name="adj1" fmla="val 29486"/>
              <a:gd name="adj2" fmla="val 78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라인이 너무 길어 줄 바꾸기를 할 경우 줄 바꿀 치에 </a:t>
            </a:r>
            <a:r>
              <a:rPr lang="ko-KR" altLang="en-US" dirty="0" err="1"/>
              <a:t>역슬레시</a:t>
            </a:r>
            <a:r>
              <a:rPr lang="en-US" altLang="ko-KR" dirty="0"/>
              <a:t>(’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dirty="0"/>
              <a:t>’)</a:t>
            </a:r>
            <a:r>
              <a:rPr lang="ko-KR" altLang="en-US" dirty="0"/>
              <a:t>삽입 후 </a:t>
            </a:r>
            <a:r>
              <a:rPr lang="en-US" altLang="ko-KR" dirty="0"/>
              <a:t>ENTER</a:t>
            </a:r>
            <a:r>
              <a:rPr lang="ko-KR" altLang="en-US" dirty="0"/>
              <a:t>를 눌러 줄 바꾸기를 해 주면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6041504" y="3641045"/>
            <a:ext cx="211189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배열의 크기를 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열전대를 이용한 온도측정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열전대는 서로 다른 종류의 금속을 접속한 것으로 열전효과를 일으키는 금속선으로 두 가의 접점 온도가 다르면 기전력이 생겨서 회로에 전류가 흐른다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 기전력을 열기전력 이라고 부르며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열기전력은 온도에 따라 기전력의 크기가 변화하며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신호값이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매우 작아 증폭이 가능한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사용해야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저잡음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증폭기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(LNA)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내장되어 있어 이를 이용하면 열기전력 값의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ED799-CE0E-49E2-A86A-9B697596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8342" y="1789134"/>
            <a:ext cx="3768795" cy="4216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91852A-EAE3-439B-8F3C-B24F4CA5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44" y="3383486"/>
            <a:ext cx="2807579" cy="21670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6315133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1556638" y="5028206"/>
            <a:ext cx="666231" cy="66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2591284" y="4617690"/>
            <a:ext cx="2632140" cy="867716"/>
          </a:xfrm>
          <a:prstGeom prst="wedgeRoundRectCallout">
            <a:avLst>
              <a:gd name="adj1" fmla="val -70682"/>
              <a:gd name="adj2" fmla="val 49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열전대 연결 커넥터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연결시</a:t>
            </a:r>
            <a:r>
              <a:rPr lang="ko-KR" altLang="en-US" dirty="0"/>
              <a:t> 극성 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7427-7728-4106-8EA7-064517EBCA38}"/>
              </a:ext>
            </a:extLst>
          </p:cNvPr>
          <p:cNvSpPr txBox="1"/>
          <p:nvPr/>
        </p:nvSpPr>
        <p:spPr>
          <a:xfrm>
            <a:off x="2119828" y="531804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+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E0938-19AB-42A5-96CF-5F959AF04F55}"/>
              </a:ext>
            </a:extLst>
          </p:cNvPr>
          <p:cNvSpPr txBox="1"/>
          <p:nvPr/>
        </p:nvSpPr>
        <p:spPr>
          <a:xfrm>
            <a:off x="1301413" y="527347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-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9DF27-7D51-4DF7-9F7C-7B23A75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90" y="3369904"/>
            <a:ext cx="3159277" cy="19203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4ECC4E-2DF2-479A-9937-449FB409A3F0}"/>
              </a:ext>
            </a:extLst>
          </p:cNvPr>
          <p:cNvSpPr/>
          <p:nvPr/>
        </p:nvSpPr>
        <p:spPr>
          <a:xfrm>
            <a:off x="9877109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K-TYPE </a:t>
            </a:r>
            <a:r>
              <a:rPr lang="ko-KR" altLang="en-US" dirty="0"/>
              <a:t>열전대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842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\ESP32\SW\ARDUINO\ADC_TC_MEASURING”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105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LNA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ADC </a:t>
            </a:r>
            <a:r>
              <a:rPr lang="ko-KR" altLang="en-US" dirty="0">
                <a:solidFill>
                  <a:srgbClr val="0070C0"/>
                </a:solidFill>
              </a:rPr>
              <a:t>성능이 좋지 못한 문제인지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r>
              <a:rPr lang="ko-KR" altLang="en-US" dirty="0">
                <a:solidFill>
                  <a:srgbClr val="0070C0"/>
                </a:solidFill>
              </a:rPr>
              <a:t> 교정시에도 신뢰성 있는 측정값을 얻지 못했다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SPI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94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ko-KR" altLang="en-US" dirty="0"/>
              <a:t> 통신 모드로 동작하는 모토로라 아키텍처에서 이름을 딴 동기화 직렬 데이터 연결 표준이다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장치들은 마스터 </a:t>
            </a:r>
            <a:r>
              <a:rPr lang="ko-KR" altLang="en-US" dirty="0" err="1"/>
              <a:t>슬레이브</a:t>
            </a:r>
            <a:r>
              <a:rPr lang="ko-KR" altLang="en-US" dirty="0"/>
              <a:t> 모드로 통신하며 여기서 마스터 장치는 데이터 프레임을 초기화하고 여러 </a:t>
            </a:r>
            <a:r>
              <a:rPr lang="ko-KR" altLang="en-US" dirty="0" err="1"/>
              <a:t>슬레이브</a:t>
            </a:r>
            <a:r>
              <a:rPr lang="ko-KR" altLang="en-US" dirty="0"/>
              <a:t> 장치들은 개별 </a:t>
            </a:r>
            <a:r>
              <a:rPr lang="ko-KR" altLang="en-US" dirty="0" err="1"/>
              <a:t>슬레이브</a:t>
            </a:r>
            <a:r>
              <a:rPr lang="ko-KR" altLang="en-US" dirty="0"/>
              <a:t> 선택 라인과 함께 동작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070496" y="215900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r>
              <a:rPr lang="ko-KR" altLang="en-US" dirty="0"/>
              <a:t>통신 연결도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961F3-C4CF-4FFC-94D1-E5D5B3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/>
          <a:stretch/>
        </p:blipFill>
        <p:spPr>
          <a:xfrm>
            <a:off x="8119533" y="2843011"/>
            <a:ext cx="3730727" cy="3460491"/>
          </a:xfrm>
          <a:prstGeom prst="rect">
            <a:avLst/>
          </a:prstGeom>
        </p:spPr>
      </p:pic>
      <p:pic>
        <p:nvPicPr>
          <p:cNvPr id="4" name="Picture 2" descr="아두이노 강좌] 32. SPI 통신 (1) - SPI 통신이란 무엇인가 : 네이버 블로그">
            <a:extLst>
              <a:ext uri="{FF2B5EF4-FFF2-40B4-BE49-F238E27FC236}">
                <a16:creationId xmlns:a16="http://schemas.microsoft.com/office/drawing/2014/main" id="{FC6D9DA1-0F2F-45C3-9164-F373DE2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33" y="1707326"/>
            <a:ext cx="5369095" cy="4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91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SS</a:t>
            </a:r>
            <a:r>
              <a:rPr lang="ko-KR" altLang="en-US" dirty="0">
                <a:solidFill>
                  <a:srgbClr val="0070C0"/>
                </a:solidFill>
              </a:rPr>
              <a:t>라인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선택라인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개의 마스터와 복수개의 </a:t>
            </a:r>
            <a:r>
              <a:rPr lang="ko-KR" altLang="en-US" dirty="0" err="1">
                <a:solidFill>
                  <a:srgbClr val="0070C0"/>
                </a:solidFill>
              </a:rPr>
              <a:t>슬레이브와</a:t>
            </a:r>
            <a:r>
              <a:rPr lang="ko-KR" altLang="en-US" dirty="0">
                <a:solidFill>
                  <a:srgbClr val="0070C0"/>
                </a:solidFill>
              </a:rPr>
              <a:t> 통신이 가능하다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B91FA-E734-47E2-BA05-AB38E2C7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95" y="2719616"/>
            <a:ext cx="3474614" cy="3035107"/>
          </a:xfrm>
          <a:prstGeom prst="rect">
            <a:avLst/>
          </a:prstGeom>
        </p:spPr>
      </p:pic>
      <p:pic>
        <p:nvPicPr>
          <p:cNvPr id="2050" name="Picture 2" descr="How to edit low level disk i/o for FatFS+SPI?">
            <a:extLst>
              <a:ext uri="{FF2B5EF4-FFF2-40B4-BE49-F238E27FC236}">
                <a16:creationId xmlns:a16="http://schemas.microsoft.com/office/drawing/2014/main" id="{B4CD775A-E22B-4B41-95DE-713D0912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5838"/>
          <a:stretch/>
        </p:blipFill>
        <p:spPr bwMode="auto">
          <a:xfrm>
            <a:off x="1002456" y="995798"/>
            <a:ext cx="5115214" cy="26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818174-161F-4FB2-8660-1D3A6D2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610" y="3342862"/>
            <a:ext cx="2255905" cy="2772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07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SD MEMORY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SD MEMORY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값을 읽어오거나 기록할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54202" y="208087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6959600" y="4295970"/>
            <a:ext cx="846667" cy="648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3429842" y="4149852"/>
            <a:ext cx="2632140" cy="867716"/>
          </a:xfrm>
          <a:prstGeom prst="wedgeRoundRectCallout">
            <a:avLst>
              <a:gd name="adj1" fmla="val 85326"/>
              <a:gd name="adj2" fmla="val 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 SD MEMORY SOCKET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486090" y="6129761"/>
            <a:ext cx="113320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SPI(</a:t>
            </a:r>
            <a:r>
              <a:rPr lang="ko-KR" altLang="en-US" dirty="0">
                <a:solidFill>
                  <a:srgbClr val="0070C0"/>
                </a:solidFill>
              </a:rPr>
              <a:t>직렬통신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방식과 </a:t>
            </a:r>
            <a:r>
              <a:rPr lang="en-US" altLang="ko-KR" dirty="0">
                <a:solidFill>
                  <a:srgbClr val="0070C0"/>
                </a:solidFill>
              </a:rPr>
              <a:t>DCMI(</a:t>
            </a:r>
            <a:r>
              <a:rPr lang="ko-KR" altLang="en-US" dirty="0">
                <a:solidFill>
                  <a:srgbClr val="0070C0"/>
                </a:solidFill>
              </a:rPr>
              <a:t>병렬통신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방식의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가지 방식을 사용이 가능하며</a:t>
            </a:r>
            <a:r>
              <a:rPr lang="en-US" altLang="ko-KR" dirty="0">
                <a:solidFill>
                  <a:srgbClr val="0070C0"/>
                </a:solidFill>
              </a:rPr>
              <a:t>, PCB </a:t>
            </a:r>
            <a:r>
              <a:rPr lang="ko-KR" altLang="en-US" dirty="0">
                <a:solidFill>
                  <a:srgbClr val="0070C0"/>
                </a:solidFill>
              </a:rPr>
              <a:t>보드는 </a:t>
            </a:r>
            <a:r>
              <a:rPr lang="en-US" altLang="ko-KR" dirty="0">
                <a:solidFill>
                  <a:srgbClr val="0070C0"/>
                </a:solidFill>
              </a:rPr>
              <a:t>SPI</a:t>
            </a:r>
            <a:r>
              <a:rPr lang="ko-KR" altLang="en-US" dirty="0">
                <a:solidFill>
                  <a:srgbClr val="0070C0"/>
                </a:solidFill>
              </a:rPr>
              <a:t>방식으로 설계되어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82A32C22-CBA2-4718-8DF9-02F98896D197}"/>
              </a:ext>
            </a:extLst>
          </p:cNvPr>
          <p:cNvSpPr txBox="1"/>
          <p:nvPr/>
        </p:nvSpPr>
        <p:spPr>
          <a:xfrm>
            <a:off x="6959600" y="1467055"/>
            <a:ext cx="481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http://elm-chan.org/fsw/ff/00index_e.html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002C1-16A5-4E7B-AB3A-CFAF10A834B8}"/>
              </a:ext>
            </a:extLst>
          </p:cNvPr>
          <p:cNvSpPr/>
          <p:nvPr/>
        </p:nvSpPr>
        <p:spPr>
          <a:xfrm>
            <a:off x="7730699" y="874070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FAT FILE SYSTEM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1594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1730194" y="62048"/>
            <a:ext cx="768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SPI SD MEMORY TEXT</a:t>
            </a:r>
            <a:r>
              <a:rPr lang="ko-KR" altLang="en-US" sz="2400" dirty="0"/>
              <a:t>파일 쓰기</a:t>
            </a:r>
            <a:r>
              <a:rPr lang="en-US" altLang="ko-KR" sz="2400" dirty="0"/>
              <a:t>/</a:t>
            </a:r>
            <a:r>
              <a:rPr lang="ko-KR" altLang="en-US" sz="2400" dirty="0"/>
              <a:t>읽기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8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SD_memory_SPI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60170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 SD card..."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SPI2_MOSI_PIN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SPI2_MISO_PIN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SPI2_SCK_PIN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failed!"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"Writing to test.txt..."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 1, 2, 3."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"test.txt:"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 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1920775" y="68355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mySD</a:t>
            </a:r>
            <a:r>
              <a:rPr lang="en-US" altLang="ko-KR" sz="1400" dirty="0"/>
              <a:t>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95798" y="3417712"/>
            <a:ext cx="224570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SD </a:t>
            </a:r>
            <a:r>
              <a:rPr lang="ko-KR" altLang="en-US" sz="1400" dirty="0"/>
              <a:t>메모리에 기록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375700" y="5061385"/>
            <a:ext cx="345642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</a:t>
            </a:r>
            <a:r>
              <a:rPr lang="ko-KR" altLang="en-US" sz="1400" dirty="0"/>
              <a:t>메모리에 </a:t>
            </a:r>
            <a:r>
              <a:rPr lang="en-US" altLang="ko-KR" sz="1400" dirty="0"/>
              <a:t>test.txt </a:t>
            </a:r>
            <a:r>
              <a:rPr lang="ko-KR" altLang="en-US" sz="1400" dirty="0"/>
              <a:t>파일을 읽어온다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6254325" y="197178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 </a:t>
            </a:r>
            <a:r>
              <a:rPr lang="ko-KR" altLang="en-US" sz="1400" dirty="0"/>
              <a:t>메모리와 통신 초기화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84F1-1C0C-4F38-8982-B7A8D29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25" y="4981464"/>
            <a:ext cx="3703661" cy="1288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5D773-4A6F-4281-BC3E-098BD49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11" y="2518913"/>
            <a:ext cx="2820650" cy="2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CAN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통신은 차량내에서 호스트 컴퓨터 없이 마이크로 컨트롤러 장치들이 서로 통신하기 위해서 설계된 표준 통신 규격이다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CAN-BUS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1983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보쉬에서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개발되었으며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차량의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모듈간의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통신 배선을 줄이기 위해서 다중통신을 위해 설계된 메시지 기반의 프로토콜이다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다양한 산업군에서 쓰이고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엘리베이터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선박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빌딩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공조제어등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896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※CAN </a:t>
            </a:r>
            <a:r>
              <a:rPr lang="ko-KR" altLang="en-US" dirty="0">
                <a:solidFill>
                  <a:srgbClr val="0070C0"/>
                </a:solidFill>
              </a:rPr>
              <a:t>통신은 선로 양쪽 끝에 </a:t>
            </a:r>
            <a:r>
              <a:rPr lang="en-US" altLang="ko-KR" dirty="0">
                <a:solidFill>
                  <a:srgbClr val="0070C0"/>
                </a:solidFill>
              </a:rPr>
              <a:t>120Ω</a:t>
            </a:r>
            <a:r>
              <a:rPr lang="ko-KR" altLang="en-US" dirty="0">
                <a:solidFill>
                  <a:srgbClr val="0070C0"/>
                </a:solidFill>
              </a:rPr>
              <a:t>의 종단저항을 달아 선로의 </a:t>
            </a:r>
            <a:r>
              <a:rPr lang="ko-KR" altLang="en-US" dirty="0" err="1">
                <a:solidFill>
                  <a:srgbClr val="0070C0"/>
                </a:solidFill>
              </a:rPr>
              <a:t>인피던스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매칭을</a:t>
            </a:r>
            <a:r>
              <a:rPr lang="ko-KR" altLang="en-US" dirty="0">
                <a:solidFill>
                  <a:srgbClr val="0070C0"/>
                </a:solidFill>
              </a:rPr>
              <a:t> 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21D7A0-3A38-4905-979D-A1B400FB3297}"/>
              </a:ext>
            </a:extLst>
          </p:cNvPr>
          <p:cNvGrpSpPr/>
          <p:nvPr/>
        </p:nvGrpSpPr>
        <p:grpSpPr>
          <a:xfrm>
            <a:off x="6604306" y="2224955"/>
            <a:ext cx="5277897" cy="1919831"/>
            <a:chOff x="6604306" y="3766116"/>
            <a:chExt cx="5277897" cy="19198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513372-0B27-4717-AE06-20E7E257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306" y="3766116"/>
              <a:ext cx="4875436" cy="153512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0CCA6E-B2A1-4E3D-B667-158A1D3845CB}"/>
                </a:ext>
              </a:extLst>
            </p:cNvPr>
            <p:cNvSpPr/>
            <p:nvPr/>
          </p:nvSpPr>
          <p:spPr>
            <a:xfrm>
              <a:off x="6604306" y="3781296"/>
              <a:ext cx="590962" cy="648563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92C86236-907A-4209-BFD6-3AECA0A5892A}"/>
                </a:ext>
              </a:extLst>
            </p:cNvPr>
            <p:cNvSpPr/>
            <p:nvPr/>
          </p:nvSpPr>
          <p:spPr>
            <a:xfrm>
              <a:off x="10350245" y="5103727"/>
              <a:ext cx="1531958" cy="582220"/>
            </a:xfrm>
            <a:prstGeom prst="wedgeRoundRectCallout">
              <a:avLst>
                <a:gd name="adj1" fmla="val 10235"/>
                <a:gd name="adj2" fmla="val -15046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종단저항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448456-4146-4F77-92A2-BB6EE4DEFB27}"/>
                </a:ext>
              </a:extLst>
            </p:cNvPr>
            <p:cNvSpPr/>
            <p:nvPr/>
          </p:nvSpPr>
          <p:spPr>
            <a:xfrm>
              <a:off x="10921492" y="3859714"/>
              <a:ext cx="590962" cy="57014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C8BE52-324F-4D21-96DD-51C97AA7D652}"/>
              </a:ext>
            </a:extLst>
          </p:cNvPr>
          <p:cNvSpPr/>
          <p:nvPr/>
        </p:nvSpPr>
        <p:spPr>
          <a:xfrm>
            <a:off x="1431499" y="2091137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통신의 비교</a:t>
            </a:r>
          </a:p>
        </p:txBody>
      </p:sp>
      <p:pic>
        <p:nvPicPr>
          <p:cNvPr id="4104" name="Picture 8" descr="CAN 버스 - 위키백과, 우리 모두의 백과사전">
            <a:extLst>
              <a:ext uri="{FF2B5EF4-FFF2-40B4-BE49-F238E27FC236}">
                <a16:creationId xmlns:a16="http://schemas.microsoft.com/office/drawing/2014/main" id="{85B2B6B4-C7ED-4DBB-A7B5-BA054615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28" y="4376494"/>
            <a:ext cx="5428768" cy="13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2D0B7B-61DA-4A78-8636-CD35D6EA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7" y="2888698"/>
            <a:ext cx="5672778" cy="18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50630" y="147907"/>
            <a:ext cx="638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예제로 </a:t>
            </a:r>
            <a:r>
              <a:rPr lang="en-US" altLang="ko-KR" sz="2400" b="1" dirty="0"/>
              <a:t>CAN FRAME </a:t>
            </a:r>
            <a:r>
              <a:rPr lang="ko-KR" altLang="en-US" sz="2400" b="1" dirty="0"/>
              <a:t>전송 테스트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42103" y="107916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718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\ESP32\SW\ARDUINO\CAN_BUS”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554144" y="5957302"/>
            <a:ext cx="1075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CAN </a:t>
            </a:r>
            <a:r>
              <a:rPr lang="ko-KR" altLang="en-US" dirty="0">
                <a:solidFill>
                  <a:srgbClr val="0070C0"/>
                </a:solidFill>
              </a:rPr>
              <a:t>통신을 테스트 하려면 </a:t>
            </a:r>
            <a:r>
              <a:rPr lang="en-US" altLang="ko-KR" dirty="0">
                <a:solidFill>
                  <a:srgbClr val="0070C0"/>
                </a:solidFill>
              </a:rPr>
              <a:t>ESP32 </a:t>
            </a:r>
            <a:r>
              <a:rPr lang="ko-KR" altLang="en-US" dirty="0">
                <a:solidFill>
                  <a:srgbClr val="0070C0"/>
                </a:solidFill>
              </a:rPr>
              <a:t>모듈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개를 사용하거나 별도의 </a:t>
            </a:r>
            <a:r>
              <a:rPr lang="en-US" altLang="ko-KR" dirty="0">
                <a:solidFill>
                  <a:srgbClr val="0070C0"/>
                </a:solidFill>
              </a:rPr>
              <a:t>CAN</a:t>
            </a:r>
            <a:r>
              <a:rPr lang="ko-KR" altLang="en-US" dirty="0">
                <a:solidFill>
                  <a:srgbClr val="0070C0"/>
                </a:solidFill>
              </a:rPr>
              <a:t>통신 테스트 모듈이 필요하다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EBF57-85DF-4E34-8713-F6E605D3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56" y="4239455"/>
            <a:ext cx="5704805" cy="1608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AE7D47A-241C-4954-B902-CBED574F505E}"/>
              </a:ext>
            </a:extLst>
          </p:cNvPr>
          <p:cNvGrpSpPr/>
          <p:nvPr/>
        </p:nvGrpSpPr>
        <p:grpSpPr>
          <a:xfrm>
            <a:off x="4686676" y="1456482"/>
            <a:ext cx="2739856" cy="2294421"/>
            <a:chOff x="4935543" y="3821292"/>
            <a:chExt cx="2739856" cy="22944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125ABC-FF72-4F1B-99D7-8808FD76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198467" y="3638782"/>
              <a:ext cx="2294421" cy="265944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FF59DB-B807-4BC5-AA10-4A24DD1C66CD}"/>
                </a:ext>
              </a:extLst>
            </p:cNvPr>
            <p:cNvSpPr/>
            <p:nvPr/>
          </p:nvSpPr>
          <p:spPr>
            <a:xfrm>
              <a:off x="6066032" y="4127843"/>
              <a:ext cx="39217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57B5C5D1-D9C3-44AA-94D1-DA0F5525F30B}"/>
                </a:ext>
              </a:extLst>
            </p:cNvPr>
            <p:cNvSpPr/>
            <p:nvPr/>
          </p:nvSpPr>
          <p:spPr>
            <a:xfrm>
              <a:off x="5150227" y="4942927"/>
              <a:ext cx="1825095" cy="1044850"/>
            </a:xfrm>
            <a:prstGeom prst="wedgeRoundRectCallout">
              <a:avLst>
                <a:gd name="adj1" fmla="val 10800"/>
                <a:gd name="adj2" fmla="val -9837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CAN-BUS</a:t>
              </a:r>
            </a:p>
            <a:p>
              <a:pPr algn="ctr"/>
              <a:r>
                <a:rPr lang="ko-KR" altLang="en-US" dirty="0"/>
                <a:t>연결 커넥터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극성에 주의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0BA4B8-B054-40E9-BDA1-308580159878}"/>
                </a:ext>
              </a:extLst>
            </p:cNvPr>
            <p:cNvSpPr txBox="1"/>
            <p:nvPr/>
          </p:nvSpPr>
          <p:spPr>
            <a:xfrm>
              <a:off x="6415295" y="4100207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CAN-H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9F212F-4227-47F5-B20A-57A01492CD0E}"/>
                </a:ext>
              </a:extLst>
            </p:cNvPr>
            <p:cNvSpPr txBox="1"/>
            <p:nvPr/>
          </p:nvSpPr>
          <p:spPr>
            <a:xfrm>
              <a:off x="4935543" y="4113272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CAN-L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EA64745-1BE0-4234-8647-A497F186C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442" y="1558565"/>
            <a:ext cx="3452619" cy="24775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575BFA-44D7-4A86-B4B0-E60E329DAD20}"/>
              </a:ext>
            </a:extLst>
          </p:cNvPr>
          <p:cNvSpPr txBox="1"/>
          <p:nvPr/>
        </p:nvSpPr>
        <p:spPr>
          <a:xfrm>
            <a:off x="256147" y="2932519"/>
            <a:ext cx="4483201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CAN_frame_t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CAN_frame_std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ESP32Can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CANWriteFrame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BCEFB0-9DCF-4978-97AB-090493F511F2}"/>
              </a:ext>
            </a:extLst>
          </p:cNvPr>
          <p:cNvSpPr/>
          <p:nvPr/>
        </p:nvSpPr>
        <p:spPr>
          <a:xfrm>
            <a:off x="641853" y="3955876"/>
            <a:ext cx="2126747" cy="140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574D51-7624-4E19-BD66-BC4E7DD64DA5}"/>
              </a:ext>
            </a:extLst>
          </p:cNvPr>
          <p:cNvSpPr/>
          <p:nvPr/>
        </p:nvSpPr>
        <p:spPr>
          <a:xfrm>
            <a:off x="6830782" y="5244084"/>
            <a:ext cx="1209750" cy="255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4D011C-C70B-4855-9064-DBA34A3D77E3}"/>
              </a:ext>
            </a:extLst>
          </p:cNvPr>
          <p:cNvCxnSpPr>
            <a:cxnSpLocks/>
          </p:cNvCxnSpPr>
          <p:nvPr/>
        </p:nvCxnSpPr>
        <p:spPr>
          <a:xfrm>
            <a:off x="2768600" y="5263044"/>
            <a:ext cx="3997250" cy="246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E6E75C-C2E9-44FE-8E05-F49137675C06}"/>
              </a:ext>
            </a:extLst>
          </p:cNvPr>
          <p:cNvSpPr/>
          <p:nvPr/>
        </p:nvSpPr>
        <p:spPr>
          <a:xfrm>
            <a:off x="6929040" y="3955073"/>
            <a:ext cx="3822033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FRAME </a:t>
            </a:r>
            <a:r>
              <a:rPr lang="ko-KR" altLang="en-US" dirty="0"/>
              <a:t>수신테스트 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C88FB-B58F-49CB-AE30-626BDE924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31" y="905811"/>
            <a:ext cx="4191000" cy="1933575"/>
          </a:xfrm>
          <a:prstGeom prst="rect">
            <a:avLst/>
          </a:prstGeom>
        </p:spPr>
      </p:pic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D07CA057-8B7C-486A-B982-638BCF40AD96}"/>
              </a:ext>
            </a:extLst>
          </p:cNvPr>
          <p:cNvSpPr/>
          <p:nvPr/>
        </p:nvSpPr>
        <p:spPr>
          <a:xfrm>
            <a:off x="7546340" y="3344260"/>
            <a:ext cx="1531958" cy="481344"/>
          </a:xfrm>
          <a:prstGeom prst="wedgeRoundRectCallout">
            <a:avLst>
              <a:gd name="adj1" fmla="val -11871"/>
              <a:gd name="adj2" fmla="val -111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종단저항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FF88C-3757-4036-B408-200D9FCB6490}"/>
              </a:ext>
            </a:extLst>
          </p:cNvPr>
          <p:cNvSpPr/>
          <p:nvPr/>
        </p:nvSpPr>
        <p:spPr>
          <a:xfrm>
            <a:off x="5695078" y="5263044"/>
            <a:ext cx="400922" cy="255948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8483C-2F0A-43C7-AA96-DF5364B6862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530721" y="3760402"/>
            <a:ext cx="3194545" cy="16116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88391C-6DC7-40DF-A039-E588AD5CA743}"/>
              </a:ext>
            </a:extLst>
          </p:cNvPr>
          <p:cNvSpPr/>
          <p:nvPr/>
        </p:nvSpPr>
        <p:spPr>
          <a:xfrm>
            <a:off x="641853" y="3658060"/>
            <a:ext cx="1888868" cy="20468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CAB5153-968B-42AC-BEE3-9D75A2127464}"/>
              </a:ext>
            </a:extLst>
          </p:cNvPr>
          <p:cNvSpPr/>
          <p:nvPr/>
        </p:nvSpPr>
        <p:spPr>
          <a:xfrm>
            <a:off x="2872951" y="4726840"/>
            <a:ext cx="1531958" cy="481344"/>
          </a:xfrm>
          <a:prstGeom prst="wedgeRoundRectCallout">
            <a:avLst>
              <a:gd name="adj1" fmla="val 21289"/>
              <a:gd name="adj2" fmla="val 75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</a:t>
            </a:r>
            <a:endParaRPr lang="ko-KR" altLang="en-US" dirty="0"/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75C3FB00-F02C-4B53-9941-F93C393853B3}"/>
              </a:ext>
            </a:extLst>
          </p:cNvPr>
          <p:cNvSpPr/>
          <p:nvPr/>
        </p:nvSpPr>
        <p:spPr>
          <a:xfrm>
            <a:off x="3408797" y="3734847"/>
            <a:ext cx="1531958" cy="481344"/>
          </a:xfrm>
          <a:prstGeom prst="wedgeRoundRectCallout">
            <a:avLst>
              <a:gd name="adj1" fmla="val -13529"/>
              <a:gd name="adj2" fmla="val 98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61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Free RTOS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임베디드 디바이스를 위한 실시간 운영체제 커널이며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소형의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저기능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디바이스를 쉽게 프로그래밍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배포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보호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연결 관리할 수 있는 마이크로 컨트롤러용 실시간 오픈소스 운영체제 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MIT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오픈소스 라이선스로 자유롭게 배포되는 </a:t>
            </a:r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커널은 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여러 업종 및 어플리케이션의 사용 사례에 적합하며 계속 추가되고 있는 소프트웨어 라이브러리 세트도 포함되어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3850F3-B121-4D58-92DD-678F90E4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59" y="2529306"/>
            <a:ext cx="4735229" cy="17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A76752-9A49-4886-9C65-E88AA4504ECF}"/>
              </a:ext>
            </a:extLst>
          </p:cNvPr>
          <p:cNvSpPr txBox="1"/>
          <p:nvPr/>
        </p:nvSpPr>
        <p:spPr>
          <a:xfrm>
            <a:off x="558800" y="5685201"/>
            <a:ext cx="4360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https://ko.wikipedia.org/wiki/FreeRTOS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2519-7607-4876-82B9-11EC885C836D}"/>
              </a:ext>
            </a:extLst>
          </p:cNvPr>
          <p:cNvSpPr txBox="1"/>
          <p:nvPr/>
        </p:nvSpPr>
        <p:spPr>
          <a:xfrm>
            <a:off x="486090" y="537310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도 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ko-KR" altLang="en-US" dirty="0">
                <a:solidFill>
                  <a:srgbClr val="0070C0"/>
                </a:solidFill>
              </a:rPr>
              <a:t>를 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390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Free RTOS</a:t>
            </a:r>
            <a:r>
              <a:rPr lang="ko-KR" altLang="en-US" sz="2400" dirty="0"/>
              <a:t>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18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task.h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OS_DELAY(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portTICK_RATE_MS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"task1"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"task2"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4489821" y="1371850"/>
            <a:ext cx="289076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os</a:t>
            </a:r>
            <a:r>
              <a:rPr lang="en-US" altLang="ko-KR" sz="1400" dirty="0"/>
              <a:t> delay</a:t>
            </a:r>
            <a:r>
              <a:rPr lang="ko-KR" altLang="en-US" sz="1400" dirty="0"/>
              <a:t>에 대한 매크로 정의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4577477" y="5325846"/>
            <a:ext cx="303704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과 </a:t>
            </a:r>
            <a:r>
              <a:rPr lang="en-US" altLang="ko-KR" sz="1400" dirty="0"/>
              <a:t>task2</a:t>
            </a:r>
            <a:r>
              <a:rPr lang="ko-KR" altLang="en-US" sz="1400" dirty="0"/>
              <a:t>를  실행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375700" y="1746470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 선언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25F3D33-E5BC-426E-AF11-37D3B4248EA7}"/>
              </a:ext>
            </a:extLst>
          </p:cNvPr>
          <p:cNvSpPr/>
          <p:nvPr/>
        </p:nvSpPr>
        <p:spPr>
          <a:xfrm flipH="1">
            <a:off x="3346822" y="3403927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task2</a:t>
            </a:r>
            <a:r>
              <a:rPr lang="ko-KR" altLang="en-US" sz="1400" dirty="0"/>
              <a:t> 선언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95C5F7A-1126-47A3-95A9-D48F5D729137}"/>
              </a:ext>
            </a:extLst>
          </p:cNvPr>
          <p:cNvSpPr/>
          <p:nvPr/>
        </p:nvSpPr>
        <p:spPr>
          <a:xfrm>
            <a:off x="3256396" y="3996267"/>
            <a:ext cx="1992937" cy="1065117"/>
          </a:xfrm>
          <a:prstGeom prst="wedgeRoundRectCallout">
            <a:avLst>
              <a:gd name="adj1" fmla="val -22894"/>
              <a:gd name="adj2" fmla="val 69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숫자가 클수록 우선순위가 높다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224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Bluetooth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1994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년에 </a:t>
            </a:r>
            <a:r>
              <a:rPr lang="ko-KR" altLang="en-US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에릭슨이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최초로 개발한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디지털 통신 기기를 위한 개인 근거리 무선 통신 산업 표준이다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2.4~2.485GHz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파장의 전파를 이용하여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전자 장비 간의 짧은 거리의 데이터 통신 방식식으로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개인용 컴퓨터에 이용되는 마우스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키보드를 비롯해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휴대전화 및 스마트폰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태블릿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스피커 등에서 문자 정보 및 음성 정보를 비교적 낮은 속도의 디지털 정보를 무선 통신을 통해 주고 받는 용도로 사용되고 있다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38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무선 도달거리는 안테나의 형상과 주변 환경에 영향을 많이 받는다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AB95E-07C8-4AF2-BA07-3296EEE7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93" y="5301517"/>
            <a:ext cx="20955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314803" y="2063396"/>
            <a:ext cx="8592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Bluetooth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Compliant with Bluetooth v4.2 BR/EDR and BLE specifications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Class-1, class-2 and class-3 transmitter without external power amplifier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  <a:p>
            <a:r>
              <a:rPr lang="en-US" altLang="ko-KR" dirty="0"/>
              <a:t>• Adaptive Frequency Hopping (AFH)</a:t>
            </a:r>
          </a:p>
          <a:p>
            <a:r>
              <a:rPr lang="en-US" altLang="ko-KR" dirty="0"/>
              <a:t>• CVSD and SBC for audio codec</a:t>
            </a:r>
          </a:p>
          <a:p>
            <a:r>
              <a:rPr lang="en-US" altLang="ko-KR" dirty="0"/>
              <a:t>• Standard HCI based on SDIO/SPI/UART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6E61FD-6639-455D-BEAF-708DF4B21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5188"/>
              </p:ext>
            </p:extLst>
          </p:nvPr>
        </p:nvGraphicFramePr>
        <p:xfrm>
          <a:off x="500236" y="4262207"/>
          <a:ext cx="4343400" cy="18288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146928009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239600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77840273"/>
                    </a:ext>
                  </a:extLst>
                </a:gridCol>
              </a:tblGrid>
              <a:tr h="33226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클래스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출력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도달 거리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23674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2750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08333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5905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~0.5m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2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95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499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to Serial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BlueTooth_serial_to_serial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6784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4716246"/>
            <a:ext cx="33293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Bluetooth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UART</a:t>
            </a:r>
            <a:r>
              <a:rPr lang="ko-KR" altLang="en-US" sz="1400" dirty="0"/>
              <a:t>로 전송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257722" y="4067184"/>
            <a:ext cx="311767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AC3B9-6301-4C34-B218-11AD5B3C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8" y="5390275"/>
            <a:ext cx="1897531" cy="613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80C4D2-409D-4A45-9191-74A34E0F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348" y="4372614"/>
            <a:ext cx="1738546" cy="9175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F1AE53-ED08-4A2D-B559-ADAFD328C08E}"/>
              </a:ext>
            </a:extLst>
          </p:cNvPr>
          <p:cNvSpPr txBox="1"/>
          <p:nvPr/>
        </p:nvSpPr>
        <p:spPr>
          <a:xfrm>
            <a:off x="7840132" y="978487"/>
            <a:ext cx="374226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[env:esp32doit-devkit-v1]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platform</a:t>
            </a:r>
            <a:r>
              <a:rPr lang="ko-KR" altLang="en-US" dirty="0">
                <a:solidFill>
                  <a:schemeClr val="bg1"/>
                </a:solidFill>
              </a:rPr>
              <a:t> = espressif32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board</a:t>
            </a:r>
            <a:r>
              <a:rPr lang="ko-KR" altLang="en-US" dirty="0">
                <a:solidFill>
                  <a:schemeClr val="bg1"/>
                </a:solidFill>
              </a:rPr>
              <a:t> = esp32doit-devkit-v1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framework</a:t>
            </a:r>
            <a:r>
              <a:rPr lang="ko-KR" altLang="en-US" dirty="0">
                <a:solidFill>
                  <a:schemeClr val="bg1"/>
                </a:solidFill>
              </a:rPr>
              <a:t> = </a:t>
            </a:r>
            <a:r>
              <a:rPr lang="ko-KR" altLang="en-US" dirty="0" err="1">
                <a:solidFill>
                  <a:schemeClr val="bg1"/>
                </a:solidFill>
              </a:rPr>
              <a:t>arduino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monitor_speed</a:t>
            </a:r>
            <a:r>
              <a:rPr lang="ko-KR" altLang="en-US" dirty="0">
                <a:solidFill>
                  <a:schemeClr val="bg1"/>
                </a:solidFill>
              </a:rPr>
              <a:t> = 115200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EE757BB7-5EBF-4C27-9717-80ABB218A604}"/>
              </a:ext>
            </a:extLst>
          </p:cNvPr>
          <p:cNvSpPr/>
          <p:nvPr/>
        </p:nvSpPr>
        <p:spPr>
          <a:xfrm>
            <a:off x="8221369" y="2706054"/>
            <a:ext cx="1992937" cy="1065117"/>
          </a:xfrm>
          <a:prstGeom prst="wedgeRoundRectCallout">
            <a:avLst>
              <a:gd name="adj1" fmla="val 31485"/>
              <a:gd name="adj2" fmla="val -64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</a:t>
            </a:r>
            <a:r>
              <a:rPr lang="ko-KR" altLang="en-US" dirty="0"/>
              <a:t>에 파일에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580A39-286F-4001-AF6B-9B8A7742B812}"/>
              </a:ext>
            </a:extLst>
          </p:cNvPr>
          <p:cNvSpPr/>
          <p:nvPr/>
        </p:nvSpPr>
        <p:spPr>
          <a:xfrm>
            <a:off x="7840131" y="2126485"/>
            <a:ext cx="3742267" cy="379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29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EA00BC-D8C0-40A8-B98C-E88BAA9A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4" y="3521074"/>
            <a:ext cx="5124450" cy="3067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B0DF07-CEB2-4BBB-A442-2A501452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9" y="786354"/>
            <a:ext cx="2381250" cy="2362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76666" y="-34842"/>
            <a:ext cx="628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/>
              <a:t>테스트를 위한 </a:t>
            </a:r>
            <a:r>
              <a:rPr lang="en-US" altLang="ko-KR" sz="2400" dirty="0"/>
              <a:t>PC</a:t>
            </a:r>
            <a:r>
              <a:rPr lang="ko-KR" altLang="en-US" sz="2400" dirty="0"/>
              <a:t>설정 방법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F8B8CD-D10B-4571-8242-A5140EEB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124" y="3478467"/>
            <a:ext cx="4588542" cy="1598331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0D0BC8DB-C66D-46A9-A406-14B99A1624E7}"/>
              </a:ext>
            </a:extLst>
          </p:cNvPr>
          <p:cNvSpPr/>
          <p:nvPr/>
        </p:nvSpPr>
        <p:spPr>
          <a:xfrm>
            <a:off x="7808504" y="5032611"/>
            <a:ext cx="3784600" cy="1320551"/>
          </a:xfrm>
          <a:prstGeom prst="wedgeRoundRectCallout">
            <a:avLst>
              <a:gd name="adj1" fmla="val 12927"/>
              <a:gd name="adj2" fmla="val -97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r>
              <a:rPr lang="en-US" altLang="ko-KR" dirty="0"/>
              <a:t>Bluetooth </a:t>
            </a:r>
            <a:r>
              <a:rPr lang="ko-KR" altLang="en-US" dirty="0"/>
              <a:t>옵션을 클릭하면 </a:t>
            </a:r>
            <a:r>
              <a:rPr lang="en-US" altLang="ko-KR" dirty="0"/>
              <a:t>Bluetooth </a:t>
            </a:r>
            <a:r>
              <a:rPr lang="ko-KR" altLang="en-US" dirty="0"/>
              <a:t>설정창이 열리며 </a:t>
            </a:r>
            <a:r>
              <a:rPr lang="en-US" altLang="ko-KR" dirty="0"/>
              <a:t>Bluetooth COM</a:t>
            </a:r>
            <a:r>
              <a:rPr lang="ko-KR" altLang="en-US" dirty="0"/>
              <a:t>포트를 확인할 수 있다</a:t>
            </a:r>
            <a:r>
              <a:rPr lang="en-US" altLang="ko-KR" dirty="0"/>
              <a:t>.(SPP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번화확인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4C4E2-3862-419B-B3DA-B79A3D5AF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474" y="923332"/>
            <a:ext cx="3599391" cy="202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D7BB33-72B8-4BFE-8614-916C9A24E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865" y="955563"/>
            <a:ext cx="2409821" cy="20237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BE842-64F5-4205-9FC0-6CD6D8460472}"/>
              </a:ext>
            </a:extLst>
          </p:cNvPr>
          <p:cNvSpPr/>
          <p:nvPr/>
        </p:nvSpPr>
        <p:spPr>
          <a:xfrm>
            <a:off x="68151" y="4897144"/>
            <a:ext cx="1540516" cy="48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DDF7B5-BFAE-4904-AD3D-2D1FC74B6AD8}"/>
              </a:ext>
            </a:extLst>
          </p:cNvPr>
          <p:cNvSpPr/>
          <p:nvPr/>
        </p:nvSpPr>
        <p:spPr>
          <a:xfrm>
            <a:off x="1899183" y="840409"/>
            <a:ext cx="310618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2AFDC-8726-4241-B09D-ED9C654210FA}"/>
              </a:ext>
            </a:extLst>
          </p:cNvPr>
          <p:cNvSpPr/>
          <p:nvPr/>
        </p:nvSpPr>
        <p:spPr>
          <a:xfrm>
            <a:off x="8804731" y="1165113"/>
            <a:ext cx="2329935" cy="43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52F2A9E9-9D35-4B4D-A6BC-CF8F68C5515F}"/>
              </a:ext>
            </a:extLst>
          </p:cNvPr>
          <p:cNvSpPr/>
          <p:nvPr/>
        </p:nvSpPr>
        <p:spPr>
          <a:xfrm>
            <a:off x="1193198" y="1477445"/>
            <a:ext cx="2972401" cy="1598331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 우측 하단의 블루투스 아이콘 클릭하여 </a:t>
            </a:r>
            <a:r>
              <a:rPr lang="en-US" altLang="ko-KR" dirty="0"/>
              <a:t>Bluetooth </a:t>
            </a:r>
            <a:r>
              <a:rPr lang="ko-KR" altLang="en-US" dirty="0"/>
              <a:t>장치추가 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80223D6-B9C7-45EF-8CF2-019170EEA7B0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2E110E-B39D-412E-98A7-61DBFC89EC52}"/>
              </a:ext>
            </a:extLst>
          </p:cNvPr>
          <p:cNvSpPr/>
          <p:nvPr/>
        </p:nvSpPr>
        <p:spPr>
          <a:xfrm>
            <a:off x="5419300" y="1503422"/>
            <a:ext cx="2329935" cy="431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AFAE8-F1FA-47D6-ACD2-9F5351024E4C}"/>
              </a:ext>
            </a:extLst>
          </p:cNvPr>
          <p:cNvSpPr/>
          <p:nvPr/>
        </p:nvSpPr>
        <p:spPr>
          <a:xfrm>
            <a:off x="9396957" y="4205665"/>
            <a:ext cx="1253067" cy="18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E8484A-5F9A-4F35-9753-1A9803ED5BF9}"/>
              </a:ext>
            </a:extLst>
          </p:cNvPr>
          <p:cNvSpPr/>
          <p:nvPr/>
        </p:nvSpPr>
        <p:spPr>
          <a:xfrm>
            <a:off x="6584267" y="4631488"/>
            <a:ext cx="2077133" cy="17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E0D1F53-B7B2-4658-9D6B-53B10271548A}"/>
              </a:ext>
            </a:extLst>
          </p:cNvPr>
          <p:cNvSpPr/>
          <p:nvPr/>
        </p:nvSpPr>
        <p:spPr>
          <a:xfrm rot="8194616">
            <a:off x="8609175" y="4212313"/>
            <a:ext cx="606279" cy="5218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E5D878D-B435-4E69-BEEB-1BCD7807ABAA}"/>
              </a:ext>
            </a:extLst>
          </p:cNvPr>
          <p:cNvSpPr/>
          <p:nvPr/>
        </p:nvSpPr>
        <p:spPr>
          <a:xfrm>
            <a:off x="1826344" y="5017088"/>
            <a:ext cx="2449323" cy="1143127"/>
          </a:xfrm>
          <a:prstGeom prst="wedgeRoundRectCallout">
            <a:avLst>
              <a:gd name="adj1" fmla="val -58536"/>
              <a:gd name="adj2" fmla="val -45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클릭하여 선택하여 장치를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90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518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측정값 전송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57554" y="6369324"/>
            <a:ext cx="905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BlueTooth_serial_measuring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"temp=%4.2f,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=%2.2fr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5340661"/>
            <a:ext cx="38119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온습도</a:t>
            </a:r>
            <a:r>
              <a:rPr lang="ko-KR" altLang="en-US" sz="1400" dirty="0"/>
              <a:t> 값이 측정되면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</p:spTree>
    <p:extLst>
      <p:ext uri="{BB962C8B-B14F-4D97-AF65-F5344CB8AC3E}">
        <p14:creationId xmlns:p14="http://schemas.microsoft.com/office/powerpoint/2010/main" val="2811367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8D4A0E-3555-4C6A-AEEA-8CC55758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0" y="4303064"/>
            <a:ext cx="3130728" cy="20237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848309" y="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dirty="0"/>
              <a:t>스마트폰 </a:t>
            </a:r>
            <a:r>
              <a:rPr lang="ko-KR" altLang="en-US" sz="2400" dirty="0" err="1"/>
              <a:t>어플에서</a:t>
            </a:r>
            <a:r>
              <a:rPr lang="ko-KR" altLang="en-US" sz="2400" dirty="0"/>
              <a:t> 연결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7A6D08-6862-42BF-965A-5CC3687C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5" y="1142651"/>
            <a:ext cx="3114664" cy="241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EC3DB7-AA8A-4972-BB3C-BDBB07F4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827" y="4303064"/>
            <a:ext cx="2487056" cy="2335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B8FC86-247C-4208-B948-87DEB15C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373" y="1236661"/>
            <a:ext cx="1776383" cy="1842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076D8-FCCA-4DA9-9113-56232C4A2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29" y="1198429"/>
            <a:ext cx="2540038" cy="236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29F5DB-F922-432E-B921-1CE269EEA0D9}"/>
              </a:ext>
            </a:extLst>
          </p:cNvPr>
          <p:cNvSpPr txBox="1"/>
          <p:nvPr/>
        </p:nvSpPr>
        <p:spPr>
          <a:xfrm>
            <a:off x="314803" y="7669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스마트폰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Serial Bluetooth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어플로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연결하여 측정값의 확인을 하였다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6D4C7520-4323-4DF5-96F5-472511E09A1C}"/>
              </a:ext>
            </a:extLst>
          </p:cNvPr>
          <p:cNvSpPr/>
          <p:nvPr/>
        </p:nvSpPr>
        <p:spPr>
          <a:xfrm>
            <a:off x="838409" y="2477470"/>
            <a:ext cx="3114664" cy="1146264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 Bluetooth </a:t>
            </a:r>
            <a:r>
              <a:rPr lang="ko-KR" altLang="en-US" dirty="0" err="1"/>
              <a:t>어플중에서</a:t>
            </a:r>
            <a:r>
              <a:rPr lang="ko-KR" altLang="en-US" dirty="0"/>
              <a:t> 하나를 선택하여 설치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1324EEB-624E-46E8-BC1C-8D6EEDE6DA44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8C4BB368-F039-41E2-BD24-03C4A11A3FF2}"/>
              </a:ext>
            </a:extLst>
          </p:cNvPr>
          <p:cNvSpPr/>
          <p:nvPr/>
        </p:nvSpPr>
        <p:spPr>
          <a:xfrm>
            <a:off x="4638913" y="3249117"/>
            <a:ext cx="3130727" cy="894598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블루투스 장치를 검색하여 </a:t>
            </a:r>
            <a:r>
              <a:rPr lang="en-US" altLang="ko-KR" dirty="0"/>
              <a:t>ESP32</a:t>
            </a:r>
            <a:r>
              <a:rPr lang="ko-KR" altLang="en-US" dirty="0"/>
              <a:t>를 </a:t>
            </a:r>
            <a:r>
              <a:rPr lang="ko-KR" altLang="en-US" dirty="0" err="1"/>
              <a:t>페어링</a:t>
            </a:r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59C51635-5D45-499C-A312-B15F5884E82D}"/>
              </a:ext>
            </a:extLst>
          </p:cNvPr>
          <p:cNvSpPr/>
          <p:nvPr/>
        </p:nvSpPr>
        <p:spPr>
          <a:xfrm>
            <a:off x="10016067" y="2157892"/>
            <a:ext cx="1909073" cy="1271108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어플을 </a:t>
            </a:r>
            <a:r>
              <a:rPr lang="ko-KR" altLang="en-US" dirty="0" err="1"/>
              <a:t>실생시켜</a:t>
            </a:r>
            <a:r>
              <a:rPr lang="ko-KR" altLang="en-US" dirty="0"/>
              <a:t> 디바이스를 선택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D2CFED78-BC1E-4804-BC4D-7C213CBCB88C}"/>
              </a:ext>
            </a:extLst>
          </p:cNvPr>
          <p:cNvSpPr/>
          <p:nvPr/>
        </p:nvSpPr>
        <p:spPr>
          <a:xfrm>
            <a:off x="3179135" y="5074708"/>
            <a:ext cx="2019398" cy="703288"/>
          </a:xfrm>
          <a:prstGeom prst="wedgeRoundRectCallout">
            <a:avLst>
              <a:gd name="adj1" fmla="val -93450"/>
              <a:gd name="adj2" fmla="val -21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ESP32</a:t>
            </a:r>
            <a:r>
              <a:rPr lang="ko-KR" altLang="en-US" dirty="0"/>
              <a:t>를 선택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9FA328-BAF8-4678-B087-4F7B8C583E78}"/>
              </a:ext>
            </a:extLst>
          </p:cNvPr>
          <p:cNvSpPr/>
          <p:nvPr/>
        </p:nvSpPr>
        <p:spPr>
          <a:xfrm>
            <a:off x="7435206" y="177689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241776-D5F6-4107-A5EF-651093144F5A}"/>
              </a:ext>
            </a:extLst>
          </p:cNvPr>
          <p:cNvSpPr/>
          <p:nvPr/>
        </p:nvSpPr>
        <p:spPr>
          <a:xfrm>
            <a:off x="5875585" y="504535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AD549013-D0E4-4230-9894-634310F808B6}"/>
              </a:ext>
            </a:extLst>
          </p:cNvPr>
          <p:cNvSpPr/>
          <p:nvPr/>
        </p:nvSpPr>
        <p:spPr>
          <a:xfrm>
            <a:off x="9824430" y="4790797"/>
            <a:ext cx="1909073" cy="1677735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터미널을 확인하면 </a:t>
            </a:r>
            <a:r>
              <a:rPr lang="ko-KR" altLang="en-US" dirty="0" err="1"/>
              <a:t>온습도</a:t>
            </a:r>
            <a:r>
              <a:rPr lang="ko-KR" altLang="en-US" dirty="0"/>
              <a:t> 값을 측정하여 블루투스로 수신하는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79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81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WIFI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</a:rPr>
              <a:t>BlueTooth</a:t>
            </a:r>
            <a:r>
              <a:rPr lang="ko-KR" altLang="en-US" dirty="0">
                <a:solidFill>
                  <a:srgbClr val="0070C0"/>
                </a:solidFill>
              </a:rPr>
              <a:t>를 동시에 사용이 가능하나 개발이 까다롭다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280138" y="667512"/>
            <a:ext cx="859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802.11 b/g/n (802.11n up to 150 Mbps) 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2.4 GHz ~ 2.5 GHz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19015C-8391-4B51-BA6D-2CECE468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8" y="1667933"/>
            <a:ext cx="10739167" cy="43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938838-1177-4BE0-B599-A6F7218C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3" y="5003800"/>
            <a:ext cx="6783237" cy="12005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01711" y="36604"/>
            <a:ext cx="3911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HELLO WEB SERVER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754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helloServer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간단히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WEBSERV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구축하고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“hello from esp32!”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출력해보자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0DFF44-B795-41A7-8F00-D8A9CA3E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409" y="2152650"/>
            <a:ext cx="3688829" cy="1530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803BF1-0580-4042-846E-5CE954EA176F}"/>
              </a:ext>
            </a:extLst>
          </p:cNvPr>
          <p:cNvSpPr/>
          <p:nvPr/>
        </p:nvSpPr>
        <p:spPr>
          <a:xfrm>
            <a:off x="7708409" y="1610303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브라우저로 확인한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73593-48AA-4E7B-B9E9-5F42A1428DE6}"/>
              </a:ext>
            </a:extLst>
          </p:cNvPr>
          <p:cNvSpPr txBox="1"/>
          <p:nvPr/>
        </p:nvSpPr>
        <p:spPr>
          <a:xfrm>
            <a:off x="511443" y="1199833"/>
            <a:ext cx="6676492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WiFiClient.h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WebServer.h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ESPmDNS.h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lstarguest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handleRoot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"text/plain"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 from esp32!"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이하 생략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3ADB80E-2CFA-4840-B701-C8931EB927CE}"/>
              </a:ext>
            </a:extLst>
          </p:cNvPr>
          <p:cNvSpPr/>
          <p:nvPr/>
        </p:nvSpPr>
        <p:spPr>
          <a:xfrm flipH="1">
            <a:off x="3096299" y="197553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WIFI SSID </a:t>
            </a:r>
            <a:r>
              <a:rPr lang="ko-KR" altLang="en-US" sz="1400" dirty="0"/>
              <a:t>입력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6AF44EF2-6913-4907-8D7A-2A985AC8A3F9}"/>
              </a:ext>
            </a:extLst>
          </p:cNvPr>
          <p:cNvSpPr/>
          <p:nvPr/>
        </p:nvSpPr>
        <p:spPr>
          <a:xfrm flipH="1">
            <a:off x="3316433" y="2267132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 PASS WORD </a:t>
            </a:r>
            <a:r>
              <a:rPr lang="ko-KR" altLang="en-US" sz="1400" dirty="0"/>
              <a:t>입력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4B9AD0-D8C4-4141-9DE4-182E42490B15}"/>
              </a:ext>
            </a:extLst>
          </p:cNvPr>
          <p:cNvSpPr/>
          <p:nvPr/>
        </p:nvSpPr>
        <p:spPr>
          <a:xfrm>
            <a:off x="511443" y="5177797"/>
            <a:ext cx="2378070" cy="27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31ECE3AF-C570-45CE-98AD-6067FCA358E4}"/>
              </a:ext>
            </a:extLst>
          </p:cNvPr>
          <p:cNvSpPr/>
          <p:nvPr/>
        </p:nvSpPr>
        <p:spPr>
          <a:xfrm flipH="1">
            <a:off x="2901565" y="5237829"/>
            <a:ext cx="440516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</a:t>
            </a:r>
            <a:r>
              <a:rPr lang="ko-KR" altLang="en-US" sz="1400" dirty="0"/>
              <a:t>가 접속된 상태와 내부 </a:t>
            </a:r>
            <a:r>
              <a:rPr lang="en-US" altLang="ko-KR" sz="1400" dirty="0"/>
              <a:t>IP</a:t>
            </a:r>
            <a:r>
              <a:rPr lang="ko-KR" altLang="en-US" sz="1400" dirty="0"/>
              <a:t>를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8897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439A7F-5386-45ED-BF78-4627F903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3" y="4660141"/>
            <a:ext cx="2074476" cy="157746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01711" y="36604"/>
            <a:ext cx="404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SIMPLE WIFI WEB SERVER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1432" y="6294207"/>
            <a:ext cx="807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Simple_WifiServer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간단히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WEBSERV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구축하고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“hello from esp32!”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출력해보자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803BF1-0580-4042-846E-5CE954EA176F}"/>
              </a:ext>
            </a:extLst>
          </p:cNvPr>
          <p:cNvSpPr/>
          <p:nvPr/>
        </p:nvSpPr>
        <p:spPr>
          <a:xfrm>
            <a:off x="7708409" y="1610303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브라우저로 확인한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73593-48AA-4E7B-B9E9-5F42A1428DE6}"/>
              </a:ext>
            </a:extLst>
          </p:cNvPr>
          <p:cNvSpPr txBox="1"/>
          <p:nvPr/>
        </p:nvSpPr>
        <p:spPr>
          <a:xfrm>
            <a:off x="511443" y="1199833"/>
            <a:ext cx="6676492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lstarguest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WiFiServer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 </a:t>
            </a:r>
            <a:r>
              <a:rPr lang="en-US" altLang="ko-KR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(5, OUTPUT);      // set the LED pin mode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이하 생략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3ADB80E-2CFA-4840-B701-C8931EB927CE}"/>
              </a:ext>
            </a:extLst>
          </p:cNvPr>
          <p:cNvSpPr/>
          <p:nvPr/>
        </p:nvSpPr>
        <p:spPr>
          <a:xfrm flipH="1">
            <a:off x="3316433" y="1674492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WIFI SSID </a:t>
            </a:r>
            <a:r>
              <a:rPr lang="ko-KR" altLang="en-US" sz="1400" dirty="0"/>
              <a:t>입력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6AF44EF2-6913-4907-8D7A-2A985AC8A3F9}"/>
              </a:ext>
            </a:extLst>
          </p:cNvPr>
          <p:cNvSpPr/>
          <p:nvPr/>
        </p:nvSpPr>
        <p:spPr>
          <a:xfrm flipH="1">
            <a:off x="3316433" y="1923134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 PASS WORD </a:t>
            </a:r>
            <a:r>
              <a:rPr lang="ko-KR" altLang="en-US" sz="1400" dirty="0"/>
              <a:t>입력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4B9AD0-D8C4-4141-9DE4-182E42490B15}"/>
              </a:ext>
            </a:extLst>
          </p:cNvPr>
          <p:cNvSpPr/>
          <p:nvPr/>
        </p:nvSpPr>
        <p:spPr>
          <a:xfrm>
            <a:off x="511443" y="5313335"/>
            <a:ext cx="2378070" cy="27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31ECE3AF-C570-45CE-98AD-6067FCA358E4}"/>
              </a:ext>
            </a:extLst>
          </p:cNvPr>
          <p:cNvSpPr/>
          <p:nvPr/>
        </p:nvSpPr>
        <p:spPr>
          <a:xfrm flipH="1">
            <a:off x="2889513" y="5313335"/>
            <a:ext cx="440516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</a:t>
            </a:r>
            <a:r>
              <a:rPr lang="ko-KR" altLang="en-US" sz="1400" dirty="0"/>
              <a:t>가 접속된 상태와 내부 </a:t>
            </a:r>
            <a:r>
              <a:rPr lang="en-US" altLang="ko-KR" sz="1400" dirty="0"/>
              <a:t>IP</a:t>
            </a:r>
            <a:r>
              <a:rPr lang="ko-KR" altLang="en-US" sz="1400" dirty="0"/>
              <a:t>를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C532B-1F58-43F5-8759-7C84589F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74" y="2130210"/>
            <a:ext cx="4030145" cy="1197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D68EA260-A64D-48C8-A2EF-27B7AFC272D1}"/>
              </a:ext>
            </a:extLst>
          </p:cNvPr>
          <p:cNvSpPr/>
          <p:nvPr/>
        </p:nvSpPr>
        <p:spPr>
          <a:xfrm>
            <a:off x="7421289" y="3819898"/>
            <a:ext cx="4013734" cy="1072199"/>
          </a:xfrm>
          <a:prstGeom prst="wedgeRoundRectCallout">
            <a:avLst>
              <a:gd name="adj1" fmla="val -23670"/>
              <a:gd name="adj2" fmla="val -114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웹페이지에서 클릭 시 </a:t>
            </a:r>
            <a:r>
              <a:rPr lang="en-US" altLang="ko-KR" dirty="0"/>
              <a:t>GREEN LED</a:t>
            </a:r>
            <a:r>
              <a:rPr lang="ko-KR" altLang="en-US" dirty="0"/>
              <a:t>를 켜고 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817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585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ACCESS POINT 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\ESP32\SW\ARDUINO\WIFI_AP_SERVER”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ACCESS POINT WEB SERVER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만들어 스마트폰 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PC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접속 후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 PAGE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LED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제어해 보자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B526F-BF46-4043-8FA0-A5DB8626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76" y="968219"/>
            <a:ext cx="2423898" cy="2303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A7ACC9-C90A-4741-A9DE-0372DFEE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3" y="1900237"/>
            <a:ext cx="4089033" cy="64633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3CA4EA-E683-4733-A698-F83CD6E2799B}"/>
              </a:ext>
            </a:extLst>
          </p:cNvPr>
          <p:cNvSpPr/>
          <p:nvPr/>
        </p:nvSpPr>
        <p:spPr>
          <a:xfrm>
            <a:off x="749771" y="1439332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 SSID </a:t>
            </a:r>
            <a:r>
              <a:rPr lang="ko-KR" altLang="en-US" dirty="0"/>
              <a:t>및 </a:t>
            </a:r>
            <a:r>
              <a:rPr lang="en-US" altLang="ko-KR" dirty="0"/>
              <a:t>PASS WORD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F0D3B-0500-4A15-B970-63B73135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1" y="3429000"/>
            <a:ext cx="2428277" cy="2611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457A8-C241-44B4-BB72-7A2281BE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932" y="3665857"/>
            <a:ext cx="2148227" cy="25103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8605E36-1085-4687-A30D-11A243316FF5}"/>
              </a:ext>
            </a:extLst>
          </p:cNvPr>
          <p:cNvSpPr/>
          <p:nvPr/>
        </p:nvSpPr>
        <p:spPr>
          <a:xfrm>
            <a:off x="8607057" y="4643015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5793FD-8C85-4C20-AD20-538B37AFA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203" y="3679931"/>
            <a:ext cx="2230598" cy="2510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DBDB4F-79CC-43DE-A3EE-44BF2C920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458" y="3646596"/>
            <a:ext cx="2599811" cy="251036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086FD74-0092-4B88-BD6E-94B21515B84E}"/>
              </a:ext>
            </a:extLst>
          </p:cNvPr>
          <p:cNvSpPr/>
          <p:nvPr/>
        </p:nvSpPr>
        <p:spPr>
          <a:xfrm>
            <a:off x="3071252" y="4703028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D0D51C-AA1A-4B0A-8F0D-735DE46E89D3}"/>
              </a:ext>
            </a:extLst>
          </p:cNvPr>
          <p:cNvSpPr/>
          <p:nvPr/>
        </p:nvSpPr>
        <p:spPr>
          <a:xfrm>
            <a:off x="2713372" y="3267290"/>
            <a:ext cx="6035080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 </a:t>
            </a:r>
            <a:r>
              <a:rPr lang="ko-KR" altLang="en-US" dirty="0" err="1"/>
              <a:t>접속후</a:t>
            </a:r>
            <a:r>
              <a:rPr lang="ko-KR" altLang="en-US" dirty="0"/>
              <a:t> </a:t>
            </a:r>
            <a:r>
              <a:rPr lang="en-US" altLang="ko-KR" dirty="0"/>
              <a:t>WEB PAGE</a:t>
            </a:r>
            <a:r>
              <a:rPr lang="ko-KR" altLang="en-US" dirty="0"/>
              <a:t>에서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42389FB-A357-482F-A1C3-B76B38B36325}"/>
              </a:ext>
            </a:extLst>
          </p:cNvPr>
          <p:cNvSpPr/>
          <p:nvPr/>
        </p:nvSpPr>
        <p:spPr>
          <a:xfrm>
            <a:off x="7941199" y="1866572"/>
            <a:ext cx="4013734" cy="1072199"/>
          </a:xfrm>
          <a:prstGeom prst="wedgeRoundRectCallout">
            <a:avLst>
              <a:gd name="adj1" fmla="val -61851"/>
              <a:gd name="adj2" fmla="val 3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</a:t>
            </a:r>
            <a:r>
              <a:rPr lang="ko-KR" altLang="en-US" dirty="0" err="1"/>
              <a:t>에서ㅓ</a:t>
            </a:r>
            <a:r>
              <a:rPr lang="ko-KR" altLang="en-US" dirty="0"/>
              <a:t> </a:t>
            </a:r>
            <a:r>
              <a:rPr lang="en-US" altLang="ko-KR" dirty="0"/>
              <a:t>ESP32 Access point</a:t>
            </a:r>
            <a:r>
              <a:rPr lang="ko-KR" altLang="en-US" dirty="0"/>
              <a:t>를 검색하여 접속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인터넷 </a:t>
            </a:r>
            <a:r>
              <a:rPr lang="ko-KR" altLang="en-US" dirty="0" err="1"/>
              <a:t>연결없이도</a:t>
            </a:r>
            <a:r>
              <a:rPr lang="ko-KR" altLang="en-US" dirty="0"/>
              <a:t> 접속 유지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2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473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</a:t>
            </a:r>
            <a:r>
              <a:rPr lang="ko-KR" altLang="en-US" sz="2400" b="1" dirty="0"/>
              <a:t>온도센서 </a:t>
            </a:r>
            <a:r>
              <a:rPr lang="en-US" altLang="ko-KR" sz="2400" b="1" dirty="0"/>
              <a:t>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06336" y="6438357"/>
            <a:ext cx="988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Temperature_Humidity_Web_Server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7174416" y="598238"/>
            <a:ext cx="487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온도센서의 측정값을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에 표시하는 예제이며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webpage.cpp</a:t>
            </a:r>
            <a:r>
              <a:rPr lang="ko-KR" altLang="en-US" dirty="0" err="1"/>
              <a:t>에서아래</a:t>
            </a:r>
            <a:r>
              <a:rPr lang="ko-KR" altLang="en-US" dirty="0"/>
              <a:t> 내용을 사용하는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공유기에 맞게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63419-B38E-4698-B409-A692AC8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96" y="3442041"/>
            <a:ext cx="3080104" cy="290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57C7D9-AAB3-4B96-88FA-DB56EF4395E6}"/>
              </a:ext>
            </a:extLst>
          </p:cNvPr>
          <p:cNvSpPr txBox="1"/>
          <p:nvPr/>
        </p:nvSpPr>
        <p:spPr>
          <a:xfrm>
            <a:off x="145674" y="598238"/>
            <a:ext cx="6763126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config.h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webpage.h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SENSOR_DATA_PRINTER_CYCLE_TIME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sensor_status_print_handler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 %6.2f℃, 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 %5.2f%RH%%"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INPUT_PULLUP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init_webServer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SYSTE_IDLE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LOGGING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SENSOR_READ_CYCLE  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webServer_handler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E2F806-CAA0-4AA2-8AA0-F9D1907578AE}"/>
              </a:ext>
            </a:extLst>
          </p:cNvPr>
          <p:cNvSpPr/>
          <p:nvPr/>
        </p:nvSpPr>
        <p:spPr>
          <a:xfrm>
            <a:off x="7246245" y="2819534"/>
            <a:ext cx="3695228" cy="5207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웹서버에서 </a:t>
            </a:r>
            <a:r>
              <a:rPr lang="ko-KR" altLang="en-US" dirty="0" err="1"/>
              <a:t>온습도</a:t>
            </a:r>
            <a:r>
              <a:rPr lang="ko-KR" altLang="en-US" dirty="0"/>
              <a:t> 센서 값 모니터링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AEC08-C8AD-4BA4-BAB5-8B1B6532DE86}"/>
              </a:ext>
            </a:extLst>
          </p:cNvPr>
          <p:cNvSpPr txBox="1"/>
          <p:nvPr/>
        </p:nvSpPr>
        <p:spPr>
          <a:xfrm>
            <a:off x="7573444" y="1601164"/>
            <a:ext cx="36952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_ssid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1237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9FDC6D5-8D59-4AD4-AA60-169AA5C0241F}"/>
              </a:ext>
            </a:extLst>
          </p:cNvPr>
          <p:cNvSpPr txBox="1"/>
          <p:nvPr/>
        </p:nvSpPr>
        <p:spPr>
          <a:xfrm>
            <a:off x="3693497" y="-16532"/>
            <a:ext cx="621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H/W </a:t>
            </a:r>
            <a:r>
              <a:rPr lang="ko-KR" altLang="en-US" sz="2400" b="1" dirty="0"/>
              <a:t>적인 </a:t>
            </a:r>
            <a:r>
              <a:rPr lang="en-US" altLang="ko-KR" sz="2400" b="1" dirty="0"/>
              <a:t>UI</a:t>
            </a:r>
            <a:r>
              <a:rPr lang="ko-KR" altLang="en-US" sz="2400" b="1"/>
              <a:t>를 구성 시 </a:t>
            </a:r>
            <a:r>
              <a:rPr lang="ko-KR" altLang="en-US" sz="2400" b="1" dirty="0"/>
              <a:t>사용하면 좋은 </a:t>
            </a:r>
            <a:r>
              <a:rPr lang="en-US" altLang="ko-KR" sz="2400" b="1" dirty="0"/>
              <a:t>LCD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25190-BC9A-4D29-AEF2-02778A16AF58}"/>
              </a:ext>
            </a:extLst>
          </p:cNvPr>
          <p:cNvSpPr txBox="1"/>
          <p:nvPr/>
        </p:nvSpPr>
        <p:spPr>
          <a:xfrm>
            <a:off x="696822" y="841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https://nextion.tech/basic-series-introduction/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A74716-4A89-45AD-9D63-7FDE250E8F8D}"/>
              </a:ext>
            </a:extLst>
          </p:cNvPr>
          <p:cNvSpPr/>
          <p:nvPr/>
        </p:nvSpPr>
        <p:spPr>
          <a:xfrm>
            <a:off x="804334" y="474460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HMI LCD MODULE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956C89-4DCF-48F2-A5B5-C204D26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341" y="2847116"/>
            <a:ext cx="3677267" cy="1953037"/>
          </a:xfrm>
          <a:prstGeom prst="rect">
            <a:avLst/>
          </a:prstGeom>
        </p:spPr>
      </p:pic>
      <p:pic>
        <p:nvPicPr>
          <p:cNvPr id="1026" name="Picture 2" descr="20+ Best NEXTION images in 2020">
            <a:extLst>
              <a:ext uri="{FF2B5EF4-FFF2-40B4-BE49-F238E27FC236}">
                <a16:creationId xmlns:a16="http://schemas.microsoft.com/office/drawing/2014/main" id="{DE6DA50A-9250-48CA-B621-6A10A674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1"/>
          <a:stretch/>
        </p:blipFill>
        <p:spPr bwMode="auto">
          <a:xfrm>
            <a:off x="696821" y="2700435"/>
            <a:ext cx="3449290" cy="1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562FB-154E-439B-92DC-00D6408CEBB9}"/>
              </a:ext>
            </a:extLst>
          </p:cNvPr>
          <p:cNvSpPr txBox="1"/>
          <p:nvPr/>
        </p:nvSpPr>
        <p:spPr>
          <a:xfrm>
            <a:off x="804333" y="1207543"/>
            <a:ext cx="7312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https://ko.aliexpress.com/wholesale?catId=0&amp;initiative_id=SB_20201201235631&amp;SearchText=NEXTION+2.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656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C886D52-9E57-4485-B78C-E9976064A58C}"/>
              </a:ext>
            </a:extLst>
          </p:cNvPr>
          <p:cNvGrpSpPr/>
          <p:nvPr/>
        </p:nvGrpSpPr>
        <p:grpSpPr>
          <a:xfrm>
            <a:off x="473579" y="842992"/>
            <a:ext cx="3145390" cy="3294566"/>
            <a:chOff x="8440118" y="1547522"/>
            <a:chExt cx="3145390" cy="32945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38F4EC-8D59-46FE-A8BF-A9665A12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584164" y="2271765"/>
              <a:ext cx="2426277" cy="271436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7321EB-5C85-4BD4-B720-773B03423A9C}"/>
                </a:ext>
              </a:extLst>
            </p:cNvPr>
            <p:cNvSpPr/>
            <p:nvPr/>
          </p:nvSpPr>
          <p:spPr>
            <a:xfrm>
              <a:off x="9755883" y="2892360"/>
              <a:ext cx="501137" cy="2742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8D3F55B9-18B2-4FE3-ABED-6A8F20A2ECCC}"/>
                </a:ext>
              </a:extLst>
            </p:cNvPr>
            <p:cNvSpPr/>
            <p:nvPr/>
          </p:nvSpPr>
          <p:spPr>
            <a:xfrm>
              <a:off x="8454781" y="1547522"/>
              <a:ext cx="3130727" cy="894598"/>
            </a:xfrm>
            <a:prstGeom prst="wedgeRoundRectCallout">
              <a:avLst>
                <a:gd name="adj1" fmla="val -553"/>
                <a:gd name="adj2" fmla="val 9600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NEXTION</a:t>
              </a:r>
              <a:r>
                <a:rPr lang="ko-KR" altLang="en-US" dirty="0"/>
                <a:t> </a:t>
              </a:r>
              <a:r>
                <a:rPr lang="en-US" altLang="ko-KR" dirty="0"/>
                <a:t>HMI</a:t>
              </a:r>
              <a:r>
                <a:rPr lang="ko-KR" altLang="en-US" dirty="0"/>
                <a:t> </a:t>
              </a:r>
              <a:r>
                <a:rPr lang="en-US" altLang="ko-KR" dirty="0"/>
                <a:t>LCD</a:t>
              </a:r>
              <a:r>
                <a:rPr lang="ko-KR" altLang="en-US" dirty="0"/>
                <a:t>와 연결용 </a:t>
              </a:r>
              <a:r>
                <a:rPr lang="en-US" altLang="ko-KR" dirty="0"/>
                <a:t>UART2 </a:t>
              </a:r>
              <a:r>
                <a:rPr lang="ko-KR" altLang="en-US" dirty="0"/>
                <a:t>포트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468E9B8-9B1F-4876-BFAC-E33A7B77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60" y="1711279"/>
            <a:ext cx="2323693" cy="2381957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08C8E07A-866A-4399-BAEE-C26F2A2CA605}"/>
              </a:ext>
            </a:extLst>
          </p:cNvPr>
          <p:cNvSpPr/>
          <p:nvPr/>
        </p:nvSpPr>
        <p:spPr>
          <a:xfrm>
            <a:off x="3187949" y="4048473"/>
            <a:ext cx="2109567" cy="913050"/>
          </a:xfrm>
          <a:prstGeom prst="wedgeRoundRectCallout">
            <a:avLst>
              <a:gd name="adj1" fmla="val -9883"/>
              <a:gd name="adj2" fmla="val -819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터치 입력 지원</a:t>
            </a:r>
          </a:p>
        </p:txBody>
      </p:sp>
      <p:pic>
        <p:nvPicPr>
          <p:cNvPr id="5" name="Picture 2" descr="DOWNLOAD - Nextion">
            <a:extLst>
              <a:ext uri="{FF2B5EF4-FFF2-40B4-BE49-F238E27FC236}">
                <a16:creationId xmlns:a16="http://schemas.microsoft.com/office/drawing/2014/main" id="{B8E7830A-1795-4FBA-92BB-A4ADF22C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39" y="1186384"/>
            <a:ext cx="5410754" cy="34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E99A0FE-6313-487C-90C6-208D37CE662E}"/>
              </a:ext>
            </a:extLst>
          </p:cNvPr>
          <p:cNvSpPr/>
          <p:nvPr/>
        </p:nvSpPr>
        <p:spPr>
          <a:xfrm>
            <a:off x="7191102" y="582593"/>
            <a:ext cx="3695228" cy="5207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전용 </a:t>
            </a:r>
            <a:r>
              <a:rPr lang="en-US" altLang="ko-KR" dirty="0"/>
              <a:t>UI </a:t>
            </a:r>
            <a:r>
              <a:rPr lang="ko-KR" altLang="en-US" dirty="0"/>
              <a:t>작성 프로그램 지원</a:t>
            </a:r>
          </a:p>
        </p:txBody>
      </p:sp>
    </p:spTree>
    <p:extLst>
      <p:ext uri="{BB962C8B-B14F-4D97-AF65-F5344CB8AC3E}">
        <p14:creationId xmlns:p14="http://schemas.microsoft.com/office/powerpoint/2010/main" val="1728761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8147</Words>
  <Application>Microsoft Office PowerPoint</Application>
  <PresentationFormat>와이드스크린</PresentationFormat>
  <Paragraphs>907</Paragraphs>
  <Slides>56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149</cp:revision>
  <dcterms:created xsi:type="dcterms:W3CDTF">2020-11-03T03:58:13Z</dcterms:created>
  <dcterms:modified xsi:type="dcterms:W3CDTF">2020-12-09T08:07:11Z</dcterms:modified>
</cp:coreProperties>
</file>